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6"/>
  </p:notesMasterIdLst>
  <p:sldIdLst>
    <p:sldId id="256" r:id="rId2"/>
    <p:sldId id="533" r:id="rId3"/>
    <p:sldId id="534" r:id="rId4"/>
    <p:sldId id="535" r:id="rId5"/>
    <p:sldId id="536" r:id="rId6"/>
    <p:sldId id="531" r:id="rId7"/>
    <p:sldId id="532" r:id="rId8"/>
    <p:sldId id="521" r:id="rId9"/>
    <p:sldId id="522" r:id="rId10"/>
    <p:sldId id="523" r:id="rId11"/>
    <p:sldId id="524" r:id="rId12"/>
    <p:sldId id="527" r:id="rId13"/>
    <p:sldId id="529" r:id="rId14"/>
    <p:sldId id="530" r:id="rId1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2442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9.xml"/><Relationship Id="rId2" Type="http://schemas.openxmlformats.org/officeDocument/2006/relationships/slide" Target="slides/slide8.xml"/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18953B-C74A-4342-A39A-81389DB5CAB1}" type="slidenum">
              <a:rPr lang="cs-CZ" smtClean="0">
                <a:latin typeface="Arial" pitchFamily="34" charset="0"/>
              </a:rPr>
              <a:pPr/>
              <a:t>2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1FC098-CF80-45B4-8DF2-06DCDC564C65}" type="slidenum">
              <a:rPr lang="cs-CZ" smtClean="0">
                <a:latin typeface="Arial" pitchFamily="34" charset="0"/>
              </a:rPr>
              <a:pPr/>
              <a:t>5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E721B5-4752-40FA-9573-0FF91EED9B76}" type="slidenum">
              <a:rPr lang="cs-CZ" smtClean="0">
                <a:latin typeface="Arial" pitchFamily="34" charset="0"/>
              </a:rPr>
              <a:pPr/>
              <a:t>8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31AB1E-CEA0-408D-B78B-753162CEE672}" type="slidenum">
              <a:rPr lang="cs-CZ" smtClean="0"/>
              <a:pPr/>
              <a:t>11</a:t>
            </a:fld>
            <a:endParaRPr lang="cs-CZ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4CB59-264E-409D-AB6D-80BCE558983E}" type="slidenum">
              <a:rPr lang="cs-CZ" smtClean="0"/>
              <a:pPr/>
              <a:t>12</a:t>
            </a:fld>
            <a:endParaRPr lang="cs-CZ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C48B31-A5FA-4E94-A109-67676CDC87A7}" type="slidenum">
              <a:rPr lang="cs-CZ" smtClean="0"/>
              <a:pPr/>
              <a:t>13</a:t>
            </a:fld>
            <a:endParaRPr lang="cs-CZ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858ABC-3919-4D9F-89A5-B433AC3A86C7}" type="slidenum">
              <a:rPr lang="cs-CZ" smtClean="0"/>
              <a:pPr/>
              <a:t>14</a:t>
            </a:fld>
            <a:endParaRPr lang="cs-CZ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Multicast Delegates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307498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700" b="1" smtClean="0"/>
              <a:t>A delegate variable can hold multiple values at the same time</a:t>
            </a:r>
          </a:p>
          <a:p>
            <a:pPr eaLnBrk="1" hangingPunct="1"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endParaRPr lang="en-US" sz="17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300" smtClean="0"/>
              <a:t>	Notifier greetings;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300" smtClean="0"/>
              <a:t>	greetings = new Notifier(SayHello);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300" smtClean="0"/>
              <a:t>	greetings </a:t>
            </a:r>
            <a:r>
              <a:rPr lang="en-US" sz="1300" b="1" smtClean="0">
                <a:solidFill>
                  <a:srgbClr val="FF0000"/>
                </a:solidFill>
              </a:rPr>
              <a:t>+=</a:t>
            </a:r>
            <a:r>
              <a:rPr lang="en-US" sz="1300" smtClean="0"/>
              <a:t> new Notifier(SayGoodBye);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endParaRPr lang="en-US" sz="13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endParaRPr lang="en-US" sz="13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300" smtClean="0"/>
              <a:t>	greetings("John");	// "Hello from John"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300" smtClean="0"/>
              <a:t>			// "Good bye from John"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endParaRPr lang="en-US" sz="13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endParaRPr lang="en-US" sz="13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300" smtClean="0"/>
              <a:t>	greetings </a:t>
            </a:r>
            <a:r>
              <a:rPr lang="en-US" sz="1300" b="1" smtClean="0">
                <a:solidFill>
                  <a:srgbClr val="FF0000"/>
                </a:solidFill>
              </a:rPr>
              <a:t>-=</a:t>
            </a:r>
            <a:r>
              <a:rPr lang="en-US" sz="1300" smtClean="0"/>
              <a:t> new Notifier(SayHello);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endParaRPr lang="en-US" sz="13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endParaRPr lang="en-US" sz="13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300" smtClean="0"/>
              <a:t>	greetings("John");	// "Good bye from John"</a:t>
            </a:r>
            <a:endParaRPr lang="en-US" sz="1500" smtClean="0"/>
          </a:p>
        </p:txBody>
      </p:sp>
      <p:sp>
        <p:nvSpPr>
          <p:cNvPr id="182278" name="Rectangle 6"/>
          <p:cNvSpPr>
            <a:spLocks noChangeArrowheads="1"/>
          </p:cNvSpPr>
          <p:nvPr/>
        </p:nvSpPr>
        <p:spPr bwMode="auto">
          <a:xfrm>
            <a:off x="685800" y="510540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2806700" algn="l"/>
              </a:tabLst>
            </a:pPr>
            <a:r>
              <a:rPr lang="en-US" sz="1700" b="1"/>
              <a:t>Note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tabLst>
                <a:tab pos="571500" algn="l"/>
                <a:tab pos="2806700" algn="l"/>
              </a:tabLst>
            </a:pPr>
            <a:r>
              <a:rPr lang="en-US" sz="1500"/>
              <a:t>If the multicast delegate is a </a:t>
            </a:r>
            <a:r>
              <a:rPr lang="en-US" sz="1500" u="sng"/>
              <a:t>function</a:t>
            </a:r>
            <a:r>
              <a:rPr lang="en-US" sz="1500"/>
              <a:t>, the value of the last call is returned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tabLst>
                <a:tab pos="571500" algn="l"/>
                <a:tab pos="2806700" algn="l"/>
              </a:tabLst>
            </a:pPr>
            <a:r>
              <a:rPr lang="en-US" sz="1500"/>
              <a:t>If the multicast delegate has an </a:t>
            </a:r>
            <a:r>
              <a:rPr lang="en-US" sz="1500" i="1" u="sng"/>
              <a:t>out</a:t>
            </a:r>
            <a:r>
              <a:rPr lang="en-US" sz="1500" u="sng"/>
              <a:t> parameter</a:t>
            </a:r>
            <a:r>
              <a:rPr lang="en-US" sz="1500"/>
              <a:t>, the parameter of the last call is returned. </a:t>
            </a:r>
            <a:r>
              <a:rPr lang="en-US" sz="1500" i="1" u="sng"/>
              <a:t>ref-Parameter</a:t>
            </a:r>
            <a:r>
              <a:rPr lang="en-US" sz="1500"/>
              <a:t> are passed through all methods.</a:t>
            </a:r>
          </a:p>
        </p:txBody>
      </p:sp>
    </p:spTree>
    <p:extLst>
      <p:ext uri="{BB962C8B-B14F-4D97-AF65-F5344CB8AC3E}">
        <p14:creationId xmlns:p14="http://schemas.microsoft.com/office/powerpoint/2010/main" val="181683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Delegates Are Immutable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18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Delegate Variance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99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Generic Delegates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771525" y="1238250"/>
            <a:ext cx="4662488" cy="322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delegate bool </a:t>
            </a:r>
            <a:r>
              <a:rPr lang="en-US" sz="1400" b="1">
                <a:solidFill>
                  <a:srgbClr val="FF0000"/>
                </a:solidFill>
              </a:rPr>
              <a:t>Check&lt;T&gt;</a:t>
            </a:r>
            <a:r>
              <a:rPr lang="en-US" sz="1400"/>
              <a:t>(T value);</a:t>
            </a: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class </a:t>
            </a:r>
            <a:r>
              <a:rPr lang="en-US" sz="1400" b="1"/>
              <a:t>Payment</a:t>
            </a:r>
            <a:r>
              <a:rPr lang="en-US" sz="1400"/>
              <a:t> {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public DateTime date;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public int amount;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class </a:t>
            </a:r>
            <a:r>
              <a:rPr lang="en-US" sz="1400" b="1"/>
              <a:t>Account</a:t>
            </a:r>
            <a:r>
              <a:rPr lang="en-US" sz="1400"/>
              <a:t> {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ArrayList payments = new ArrayList();</a:t>
            </a: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public void </a:t>
            </a:r>
            <a:r>
              <a:rPr lang="en-US" sz="1400" b="1"/>
              <a:t>Add</a:t>
            </a:r>
            <a:r>
              <a:rPr lang="en-US" sz="1400"/>
              <a:t>(Payment p) { payments.Add(p); }</a:t>
            </a: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public int </a:t>
            </a:r>
            <a:r>
              <a:rPr lang="en-US" sz="1400" b="1"/>
              <a:t>AmountPayed</a:t>
            </a:r>
            <a:r>
              <a:rPr lang="en-US" sz="1400"/>
              <a:t>(</a:t>
            </a:r>
            <a:r>
              <a:rPr lang="en-US" sz="1400">
                <a:solidFill>
                  <a:srgbClr val="FF0000"/>
                </a:solidFill>
              </a:rPr>
              <a:t>Check&lt;Payment&gt; matches</a:t>
            </a:r>
            <a:r>
              <a:rPr lang="en-US" sz="1400"/>
              <a:t>) {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int val = 0;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foreach (Payment p in payments)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	if (matches(p)) val += p.amount;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return val;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}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758825" y="4614863"/>
            <a:ext cx="5862638" cy="1244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bool </a:t>
            </a:r>
            <a:r>
              <a:rPr lang="en-US" sz="1400" b="1"/>
              <a:t>PaymentsAfter</a:t>
            </a:r>
            <a:r>
              <a:rPr lang="en-US" sz="1400"/>
              <a:t>(Payment p) {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return DateTime.Compare(p.date, myDate) &gt;= 0;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...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myDate = new DateTime(2001, 11, 9);</a:t>
            </a:r>
          </a:p>
          <a:p>
            <a:pPr eaLnBrk="0" hangingPunct="0">
              <a:lnSpc>
                <a:spcPct val="90000"/>
              </a:lnSpc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int val = account.AmountPayed(</a:t>
            </a:r>
            <a:r>
              <a:rPr lang="en-US" sz="1400">
                <a:solidFill>
                  <a:srgbClr val="FF0000"/>
                </a:solidFill>
              </a:rPr>
              <a:t>new Check&lt;Payment&gt;(PaymentsAfter)</a:t>
            </a:r>
            <a:r>
              <a:rPr lang="en-US" sz="1400"/>
              <a:t>);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584825" y="2560638"/>
            <a:ext cx="28892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A check method is passed,</a:t>
            </a:r>
          </a:p>
          <a:p>
            <a:pPr eaLnBrk="0" hangingPunct="0"/>
            <a:r>
              <a:rPr lang="en-US" sz="1600">
                <a:latin typeface="Times New Roman" pitchFamily="18" charset="0"/>
              </a:rPr>
              <a:t>which checks for every Payment,</a:t>
            </a:r>
          </a:p>
          <a:p>
            <a:pPr eaLnBrk="0" hangingPunct="0"/>
            <a:r>
              <a:rPr lang="en-US" sz="1600">
                <a:latin typeface="Times New Roman" pitchFamily="18" charset="0"/>
              </a:rPr>
              <a:t>whether it is eligible</a:t>
            </a: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V="1">
            <a:off x="5049838" y="2849563"/>
            <a:ext cx="515937" cy="2111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2419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Delegate Variance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228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Delegates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itchFamily="49" charset="0"/>
                <a:ea typeface="Times New Roman"/>
                <a:cs typeface="Consolas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 delegate </a:t>
            </a:r>
            <a:r>
              <a:rPr lang="en-US" sz="1600" dirty="0">
                <a:solidFill>
                  <a:srgbClr val="0000FF"/>
                </a:solidFill>
                <a:latin typeface="Consolas" pitchFamily="49" charset="0"/>
                <a:ea typeface="Times New Roman"/>
                <a:cs typeface="Consolas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Action()</a:t>
            </a:r>
          </a:p>
          <a:p>
            <a:pPr marL="0" indent="0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...</a:t>
            </a:r>
            <a:endParaRPr lang="en-US" sz="1600" dirty="0" smtClean="0">
              <a:solidFill>
                <a:srgbClr val="0000FF"/>
              </a:solidFill>
              <a:latin typeface="Consolas" pitchFamily="49" charset="0"/>
              <a:ea typeface="Times New Roman"/>
              <a:cs typeface="Consolas" pitchFamily="49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smtClean="0">
                <a:solidFill>
                  <a:srgbClr val="0000FF"/>
                </a:solidFill>
                <a:latin typeface="Consolas" pitchFamily="49" charset="0"/>
                <a:ea typeface="Times New Roman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delegate </a:t>
            </a:r>
            <a:r>
              <a:rPr lang="en-US" sz="1600" dirty="0">
                <a:solidFill>
                  <a:srgbClr val="0000FF"/>
                </a:solidFill>
                <a:latin typeface="Consolas" pitchFamily="49" charset="0"/>
                <a:ea typeface="Times New Roman"/>
                <a:cs typeface="Consolas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Action&lt;T1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, 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T2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, 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T3&gt;(T1 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arg1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T2 arg2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T3 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Times New Roman"/>
                <a:cs typeface="Consolas" pitchFamily="49" charset="0"/>
              </a:rPr>
              <a:t>arg3)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Calibri"/>
                <a:cs typeface="Consolas" pitchFamily="49" charset="0"/>
              </a:rPr>
              <a:t>...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600" dirty="0">
              <a:solidFill>
                <a:srgbClr val="000000"/>
              </a:solidFill>
              <a:latin typeface="Consolas" pitchFamily="49" charset="0"/>
              <a:ea typeface="Calibri"/>
              <a:cs typeface="Consolas" pitchFamily="49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delegate </a:t>
            </a:r>
            <a:r>
              <a:rPr lang="en-US" sz="16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TResult</a:t>
            </a:r>
            <a:r>
              <a:rPr lang="en-US" sz="16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Func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600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TResult</a:t>
            </a: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&gt;()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...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delegate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TResult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Func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&lt;T1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T2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TResult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&gt;(T1 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arg1, T2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arg2)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...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600" dirty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delegate </a:t>
            </a:r>
            <a:r>
              <a:rPr lang="en-US" sz="1600" dirty="0" err="1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bool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Predicate&lt;T&gt;(T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obj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)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US" sz="1600" dirty="0">
              <a:latin typeface="Consolas" pitchFamily="49" charset="0"/>
              <a:ea typeface="Calibri"/>
              <a:cs typeface="Consolas" pitchFamily="49" charset="0"/>
            </a:endParaRPr>
          </a:p>
          <a:p>
            <a:pPr marL="0" indent="0">
              <a:buNone/>
            </a:pPr>
            <a:endParaRPr lang="en-US" sz="16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09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Ordinary Delegates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46125" y="1524000"/>
            <a:ext cx="7737475" cy="4067175"/>
            <a:chOff x="470" y="960"/>
            <a:chExt cx="4874" cy="2562"/>
          </a:xfrm>
        </p:grpSpPr>
        <p:sp>
          <p:nvSpPr>
            <p:cNvPr id="28677" name="Text Box 4"/>
            <p:cNvSpPr txBox="1">
              <a:spLocks noChangeArrowheads="1"/>
            </p:cNvSpPr>
            <p:nvPr/>
          </p:nvSpPr>
          <p:spPr bwMode="auto">
            <a:xfrm>
              <a:off x="2608" y="960"/>
              <a:ext cx="2736" cy="1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class </a:t>
              </a:r>
              <a:r>
                <a:rPr lang="en-US" sz="1400" b="1"/>
                <a:t>C</a:t>
              </a:r>
              <a:r>
                <a:rPr lang="en-US" sz="1400"/>
                <a:t> {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	int sum = 0;</a:t>
              </a:r>
            </a:p>
            <a:p>
              <a:pPr eaLnBrk="0" hangingPunct="0">
                <a:spcBef>
                  <a:spcPct val="60000"/>
                </a:spcBef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>
                  <a:solidFill>
                    <a:srgbClr val="008000"/>
                  </a:solidFill>
                </a:rPr>
                <a:t>	void </a:t>
              </a:r>
              <a:r>
                <a:rPr lang="en-US" sz="1400" b="1">
                  <a:solidFill>
                    <a:srgbClr val="008000"/>
                  </a:solidFill>
                </a:rPr>
                <a:t>SumUp</a:t>
              </a:r>
              <a:r>
                <a:rPr lang="en-US" sz="1400">
                  <a:solidFill>
                    <a:srgbClr val="008000"/>
                  </a:solidFill>
                </a:rPr>
                <a:t>(Node p) { sum += p.value; }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>
                  <a:solidFill>
                    <a:schemeClr val="accent2"/>
                  </a:solidFill>
                </a:rPr>
                <a:t>	void </a:t>
              </a:r>
              <a:r>
                <a:rPr lang="en-US" sz="1400" b="1">
                  <a:solidFill>
                    <a:schemeClr val="accent2"/>
                  </a:solidFill>
                </a:rPr>
                <a:t>Print</a:t>
              </a:r>
              <a:r>
                <a:rPr lang="en-US" sz="1400">
                  <a:solidFill>
                    <a:schemeClr val="accent2"/>
                  </a:solidFill>
                </a:rPr>
                <a:t>(Node p) { Console.WriteLine(p.value); }</a:t>
              </a:r>
            </a:p>
            <a:p>
              <a:pPr eaLnBrk="0" hangingPunct="0">
                <a:spcBef>
                  <a:spcPct val="60000"/>
                </a:spcBef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	void </a:t>
              </a:r>
              <a:r>
                <a:rPr lang="en-US" sz="1400" b="1"/>
                <a:t>Foo</a:t>
              </a:r>
              <a:r>
                <a:rPr lang="en-US" sz="1400"/>
                <a:t>() {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		List list = new List();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		list.ForAll(</a:t>
              </a:r>
              <a:r>
                <a:rPr lang="en-US" sz="1400">
                  <a:solidFill>
                    <a:srgbClr val="008000"/>
                  </a:solidFill>
                </a:rPr>
                <a:t>SumUp</a:t>
              </a:r>
              <a:r>
                <a:rPr lang="en-US" sz="1400"/>
                <a:t>);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		list.ForAll(</a:t>
              </a:r>
              <a:r>
                <a:rPr lang="en-US" sz="1400">
                  <a:solidFill>
                    <a:schemeClr val="accent2"/>
                  </a:solidFill>
                </a:rPr>
                <a:t>Print</a:t>
              </a:r>
              <a:r>
                <a:rPr lang="en-US" sz="1400"/>
                <a:t>);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	}</a:t>
              </a:r>
            </a:p>
            <a:p>
              <a:pPr eaLnBrk="0" hangingPunct="0">
                <a:tabLst>
                  <a:tab pos="185738" algn="l"/>
                  <a:tab pos="384175" algn="l"/>
                  <a:tab pos="568325" algn="l"/>
                </a:tabLst>
              </a:pPr>
              <a:r>
                <a:rPr lang="en-US" sz="1400"/>
                <a:t>}</a:t>
              </a:r>
            </a:p>
          </p:txBody>
        </p:sp>
        <p:sp>
          <p:nvSpPr>
            <p:cNvPr id="28678" name="Text Box 5"/>
            <p:cNvSpPr txBox="1">
              <a:spLocks noChangeArrowheads="1"/>
            </p:cNvSpPr>
            <p:nvPr/>
          </p:nvSpPr>
          <p:spPr bwMode="auto">
            <a:xfrm>
              <a:off x="470" y="2971"/>
              <a:ext cx="3440" cy="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185738" indent="-185738" eaLnBrk="0" hangingPunct="0">
                <a:buFontTx/>
                <a:buChar char="•"/>
              </a:pPr>
              <a:r>
                <a:rPr lang="en-US" sz="1600">
                  <a:latin typeface="Times New Roman" pitchFamily="18" charset="0"/>
                </a:rPr>
                <a:t>requires the declaration of a named method (</a:t>
              </a:r>
              <a:r>
                <a:rPr lang="en-US" sz="1600" i="1">
                  <a:latin typeface="Times New Roman" pitchFamily="18" charset="0"/>
                </a:rPr>
                <a:t>SumUp</a:t>
              </a:r>
              <a:r>
                <a:rPr lang="en-US" sz="1600">
                  <a:latin typeface="Times New Roman" pitchFamily="18" charset="0"/>
                </a:rPr>
                <a:t>, </a:t>
              </a:r>
              <a:r>
                <a:rPr lang="en-US" sz="1600" i="1">
                  <a:latin typeface="Times New Roman" pitchFamily="18" charset="0"/>
                </a:rPr>
                <a:t>Print</a:t>
              </a:r>
              <a:r>
                <a:rPr lang="en-US" sz="1600">
                  <a:latin typeface="Times New Roman" pitchFamily="18" charset="0"/>
                </a:rPr>
                <a:t>, ...)</a:t>
              </a:r>
            </a:p>
            <a:p>
              <a:pPr marL="185738" indent="-185738" eaLnBrk="0" hangingPunct="0">
                <a:spcBef>
                  <a:spcPct val="20000"/>
                </a:spcBef>
                <a:buFontTx/>
                <a:buChar char="•"/>
              </a:pPr>
              <a:r>
                <a:rPr lang="en-US" sz="1600" i="1">
                  <a:latin typeface="Times New Roman" pitchFamily="18" charset="0"/>
                </a:rPr>
                <a:t>SumUp</a:t>
              </a:r>
              <a:r>
                <a:rPr lang="en-US" sz="1600">
                  <a:latin typeface="Times New Roman" pitchFamily="18" charset="0"/>
                </a:rPr>
                <a:t> and </a:t>
              </a:r>
              <a:r>
                <a:rPr lang="en-US" sz="1600" i="1">
                  <a:latin typeface="Times New Roman" pitchFamily="18" charset="0"/>
                </a:rPr>
                <a:t>Print</a:t>
              </a:r>
              <a:r>
                <a:rPr lang="en-US" sz="1600">
                  <a:latin typeface="Times New Roman" pitchFamily="18" charset="0"/>
                </a:rPr>
                <a:t> cannot access the local variables of </a:t>
              </a:r>
              <a:r>
                <a:rPr lang="en-US" sz="1600" i="1">
                  <a:latin typeface="Times New Roman" pitchFamily="18" charset="0"/>
                </a:rPr>
                <a:t>Foo</a:t>
              </a:r>
              <a:r>
                <a:rPr lang="en-US" sz="1600">
                  <a:latin typeface="Times New Roman" pitchFamily="18" charset="0"/>
                </a:rPr>
                <a:t> </a:t>
              </a:r>
              <a:br>
                <a:rPr lang="en-US" sz="1600">
                  <a:latin typeface="Times New Roman" pitchFamily="18" charset="0"/>
                </a:rPr>
              </a:br>
              <a:r>
                <a:rPr lang="en-US" sz="1600">
                  <a:latin typeface="Times New Roman" pitchFamily="18" charset="0"/>
                </a:rPr>
                <a:t>=&gt; </a:t>
              </a:r>
              <a:r>
                <a:rPr lang="en-US" sz="1600" i="1">
                  <a:latin typeface="Times New Roman" pitchFamily="18" charset="0"/>
                </a:rPr>
                <a:t>sum</a:t>
              </a:r>
              <a:r>
                <a:rPr lang="en-US" sz="1600">
                  <a:latin typeface="Times New Roman" pitchFamily="18" charset="0"/>
                </a:rPr>
                <a:t> must be declared as a global field</a:t>
              </a:r>
            </a:p>
          </p:txBody>
        </p:sp>
      </p:grp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846138" y="1522413"/>
            <a:ext cx="3133725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>
                <a:solidFill>
                  <a:srgbClr val="FF0000"/>
                </a:solidFill>
              </a:rPr>
              <a:t>delegate void Visitor(Node p);	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endParaRPr lang="en-US" sz="1400"/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class </a:t>
            </a:r>
            <a:r>
              <a:rPr lang="en-US" sz="1400" b="1"/>
              <a:t>List</a:t>
            </a:r>
            <a:r>
              <a:rPr lang="en-US" sz="1400"/>
              <a:t>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Node[] data = ...;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...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public void </a:t>
            </a:r>
            <a:r>
              <a:rPr lang="en-US" sz="1400" b="1"/>
              <a:t>ForAll</a:t>
            </a:r>
            <a:r>
              <a:rPr lang="en-US" sz="1400"/>
              <a:t>(Visitor visit)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for (int i = 0; i &lt; data.Length; i++)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	visit(data[i]);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66032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Anonymous Methods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838200" y="1409700"/>
            <a:ext cx="5373688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>
                <a:solidFill>
                  <a:srgbClr val="FF0000"/>
                </a:solidFill>
              </a:rPr>
              <a:t>delegate void Visitor(Node p);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endParaRPr lang="en-US" sz="1400"/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class C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endParaRPr lang="en-US" sz="1400">
              <a:solidFill>
                <a:schemeClr val="accent2"/>
              </a:solidFill>
            </a:endParaRP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void Foo()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List list = new List();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int sum = 0;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list.ForAll(</a:t>
            </a:r>
            <a:r>
              <a:rPr lang="en-US" sz="1400">
                <a:solidFill>
                  <a:schemeClr val="accent2"/>
                </a:solidFill>
              </a:rPr>
              <a:t>delegate (Node p) { Console.WriteLine(p.value); }</a:t>
            </a:r>
            <a:r>
              <a:rPr lang="en-US" sz="1400"/>
              <a:t>);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list.ForAll(</a:t>
            </a:r>
            <a:r>
              <a:rPr lang="en-US" sz="1400">
                <a:solidFill>
                  <a:srgbClr val="008000"/>
                </a:solidFill>
              </a:rPr>
              <a:t>delegate (Node p) { sum += p.value; }</a:t>
            </a:r>
            <a:r>
              <a:rPr lang="en-US" sz="1400"/>
              <a:t>);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endParaRPr lang="en-US" sz="140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46125" y="4203700"/>
            <a:ext cx="59515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5738" indent="-185738" eaLnBrk="0" hangingPunct="0">
              <a:buFontTx/>
              <a:buChar char="•"/>
            </a:pPr>
            <a:r>
              <a:rPr lang="en-US" sz="1600">
                <a:latin typeface="Times New Roman" pitchFamily="18" charset="0"/>
              </a:rPr>
              <a:t>method </a:t>
            </a:r>
            <a:r>
              <a:rPr lang="en-US" sz="1600" u="sng">
                <a:latin typeface="Times New Roman" pitchFamily="18" charset="0"/>
              </a:rPr>
              <a:t>code</a:t>
            </a:r>
            <a:r>
              <a:rPr lang="en-US" sz="1600">
                <a:latin typeface="Times New Roman" pitchFamily="18" charset="0"/>
              </a:rPr>
              <a:t> is specified in-place</a:t>
            </a:r>
          </a:p>
          <a:p>
            <a:pPr marL="185738" indent="-185738" eaLnBrk="0" hangingPunct="0">
              <a:buFontTx/>
              <a:buChar char="•"/>
            </a:pPr>
            <a:r>
              <a:rPr lang="en-US" sz="1600">
                <a:latin typeface="Times New Roman" pitchFamily="18" charset="0"/>
              </a:rPr>
              <a:t>does not require the declaration of a named method</a:t>
            </a:r>
          </a:p>
          <a:p>
            <a:pPr marL="185738" indent="-185738" eaLnBrk="0" hangingPunct="0">
              <a:buFontTx/>
              <a:buChar char="•"/>
            </a:pPr>
            <a:r>
              <a:rPr lang="en-US" sz="1600">
                <a:latin typeface="Times New Roman" pitchFamily="18" charset="0"/>
              </a:rPr>
              <a:t>anonymous method can access </a:t>
            </a:r>
            <a:r>
              <a:rPr lang="en-US" sz="1600" i="1">
                <a:latin typeface="Times New Roman" pitchFamily="18" charset="0"/>
              </a:rPr>
              <a:t>Foo</a:t>
            </a:r>
            <a:r>
              <a:rPr lang="en-US" sz="1600">
                <a:latin typeface="Times New Roman" pitchFamily="18" charset="0"/>
              </a:rPr>
              <a:t>'s local variable </a:t>
            </a:r>
            <a:r>
              <a:rPr lang="en-US" sz="1600" i="1">
                <a:latin typeface="Times New Roman" pitchFamily="18" charset="0"/>
              </a:rPr>
              <a:t>sum</a:t>
            </a:r>
            <a:endParaRPr lang="en-US" sz="1600">
              <a:latin typeface="Times New Roman" pitchFamily="18" charset="0"/>
            </a:endParaRPr>
          </a:p>
          <a:p>
            <a:pPr marL="185738" indent="-185738" eaLnBrk="0" hangingPunct="0">
              <a:buFontTx/>
              <a:buChar char="•"/>
            </a:pPr>
            <a:r>
              <a:rPr lang="en-US" sz="1600">
                <a:latin typeface="Times New Roman" pitchFamily="18" charset="0"/>
              </a:rPr>
              <a:t>return terminates the anonymous method (not the enclosing method)</a:t>
            </a:r>
          </a:p>
        </p:txBody>
      </p:sp>
      <p:sp>
        <p:nvSpPr>
          <p:cNvPr id="29701" name="AutoShape 5"/>
          <p:cNvSpPr>
            <a:spLocks/>
          </p:cNvSpPr>
          <p:nvPr/>
        </p:nvSpPr>
        <p:spPr bwMode="auto">
          <a:xfrm rot="5400000">
            <a:off x="3071813" y="3187700"/>
            <a:ext cx="207962" cy="649288"/>
          </a:xfrm>
          <a:prstGeom prst="rightBrace">
            <a:avLst>
              <a:gd name="adj1" fmla="val 2601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9702" name="AutoShape 6"/>
          <p:cNvSpPr>
            <a:spLocks/>
          </p:cNvSpPr>
          <p:nvPr/>
        </p:nvSpPr>
        <p:spPr bwMode="auto">
          <a:xfrm rot="5400000">
            <a:off x="4175919" y="2824957"/>
            <a:ext cx="238125" cy="1404937"/>
          </a:xfrm>
          <a:prstGeom prst="rightBrace">
            <a:avLst>
              <a:gd name="adj1" fmla="val 49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2297113" y="3592513"/>
            <a:ext cx="15922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formal parameter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997325" y="3592513"/>
            <a:ext cx="565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code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5637213" y="1277938"/>
            <a:ext cx="2841625" cy="13684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class </a:t>
            </a:r>
            <a:r>
              <a:rPr lang="en-US" sz="1400" b="1"/>
              <a:t>List</a:t>
            </a:r>
            <a:r>
              <a:rPr lang="en-US" sz="1400"/>
              <a:t>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...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public void </a:t>
            </a:r>
            <a:r>
              <a:rPr lang="en-US" sz="1400" b="1"/>
              <a:t>ForAll</a:t>
            </a:r>
            <a:r>
              <a:rPr lang="en-US" sz="1400"/>
              <a:t>(Visitor visit) {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	...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	}</a:t>
            </a:r>
          </a:p>
          <a:p>
            <a:pPr eaLnBrk="0" hangingPunct="0">
              <a:tabLst>
                <a:tab pos="185738" algn="l"/>
                <a:tab pos="384175" algn="l"/>
                <a:tab pos="568325" algn="l"/>
              </a:tabLst>
            </a:pPr>
            <a:r>
              <a:rPr lang="en-US" sz="1400"/>
              <a:t>}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31838" y="5408613"/>
            <a:ext cx="7215187" cy="1122362"/>
            <a:chOff x="461" y="3551"/>
            <a:chExt cx="4545" cy="707"/>
          </a:xfrm>
        </p:grpSpPr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461" y="3551"/>
              <a:ext cx="7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600" b="1">
                  <a:latin typeface="Times New Roman" pitchFamily="18" charset="0"/>
                </a:rPr>
                <a:t>Restrictions</a:t>
              </a:r>
            </a:p>
          </p:txBody>
        </p:sp>
        <p:sp>
          <p:nvSpPr>
            <p:cNvPr id="29708" name="Text Box 12"/>
            <p:cNvSpPr txBox="1">
              <a:spLocks noChangeArrowheads="1"/>
            </p:cNvSpPr>
            <p:nvPr/>
          </p:nvSpPr>
          <p:spPr bwMode="auto">
            <a:xfrm>
              <a:off x="470" y="3738"/>
              <a:ext cx="4536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185738" indent="-185738" eaLnBrk="0" hangingPunct="0">
                <a:buFontTx/>
                <a:buChar char="•"/>
              </a:pPr>
              <a:r>
                <a:rPr lang="en-US" sz="1600">
                  <a:latin typeface="Times New Roman" pitchFamily="18" charset="0"/>
                </a:rPr>
                <a:t>anonymous methods must not have formal parameters of the kind </a:t>
              </a:r>
              <a:r>
                <a:rPr lang="en-US" sz="1600" i="1">
                  <a:latin typeface="Times New Roman" pitchFamily="18" charset="0"/>
                </a:rPr>
                <a:t>params T[]</a:t>
              </a:r>
              <a:endParaRPr lang="en-US" sz="1600">
                <a:latin typeface="Times New Roman" pitchFamily="18" charset="0"/>
              </a:endParaRPr>
            </a:p>
            <a:p>
              <a:pPr marL="185738" indent="-185738" eaLnBrk="0" hangingPunct="0">
                <a:buFontTx/>
                <a:buChar char="•"/>
              </a:pPr>
              <a:r>
                <a:rPr lang="en-US" sz="1600">
                  <a:latin typeface="Times New Roman" pitchFamily="18" charset="0"/>
                </a:rPr>
                <a:t>anonymous methods must not be assigned to </a:t>
              </a:r>
              <a:r>
                <a:rPr lang="en-US" sz="1600" i="1">
                  <a:latin typeface="Times New Roman" pitchFamily="18" charset="0"/>
                </a:rPr>
                <a:t>object</a:t>
              </a:r>
              <a:endParaRPr lang="en-US" sz="1600">
                <a:latin typeface="Times New Roman" pitchFamily="18" charset="0"/>
              </a:endParaRPr>
            </a:p>
            <a:p>
              <a:pPr marL="185738" indent="-185738" eaLnBrk="0" hangingPunct="0">
                <a:buFontTx/>
                <a:buChar char="•"/>
              </a:pPr>
              <a:r>
                <a:rPr lang="en-US" sz="1600">
                  <a:latin typeface="Times New Roman" pitchFamily="18" charset="0"/>
                </a:rPr>
                <a:t>anonymous methods must not access ref  or out parameters of the enclosing method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3448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Further Simplification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074738" y="1827213"/>
            <a:ext cx="71659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400"/>
              <a:t>Button button = new Button();</a:t>
            </a:r>
          </a:p>
          <a:p>
            <a:pPr eaLnBrk="0" hangingPunct="0"/>
            <a:r>
              <a:rPr lang="en-US" sz="1400"/>
              <a:t>Button.Click += </a:t>
            </a:r>
            <a:r>
              <a:rPr lang="en-US" sz="1400">
                <a:solidFill>
                  <a:srgbClr val="FF0000"/>
                </a:solidFill>
              </a:rPr>
              <a:t>delegate</a:t>
            </a:r>
            <a:r>
              <a:rPr lang="en-US" sz="1400"/>
              <a:t> </a:t>
            </a:r>
            <a:r>
              <a:rPr lang="en-US" sz="1400">
                <a:solidFill>
                  <a:schemeClr val="accent2"/>
                </a:solidFill>
              </a:rPr>
              <a:t>(object sender, EventArgs arg)</a:t>
            </a:r>
            <a:r>
              <a:rPr lang="en-US" sz="1400"/>
              <a:t> </a:t>
            </a:r>
            <a:r>
              <a:rPr lang="en-US" sz="1400">
                <a:solidFill>
                  <a:srgbClr val="FF0000"/>
                </a:solidFill>
              </a:rPr>
              <a:t>{ Console.WriteLine("clicked"); };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06438" y="2682875"/>
            <a:ext cx="6500812" cy="1311275"/>
            <a:chOff x="445" y="1562"/>
            <a:chExt cx="4095" cy="826"/>
          </a:xfrm>
        </p:grpSpPr>
        <p:sp>
          <p:nvSpPr>
            <p:cNvPr id="30727" name="Text Box 5"/>
            <p:cNvSpPr txBox="1">
              <a:spLocks noChangeArrowheads="1"/>
            </p:cNvSpPr>
            <p:nvPr/>
          </p:nvSpPr>
          <p:spPr bwMode="auto">
            <a:xfrm>
              <a:off x="445" y="1562"/>
              <a:ext cx="194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2000">
                  <a:latin typeface="Times New Roman" pitchFamily="18" charset="0"/>
                </a:rPr>
                <a:t>Can be simplified as follows</a:t>
              </a:r>
            </a:p>
          </p:txBody>
        </p:sp>
        <p:sp>
          <p:nvSpPr>
            <p:cNvPr id="30728" name="Text Box 6"/>
            <p:cNvSpPr txBox="1">
              <a:spLocks noChangeArrowheads="1"/>
            </p:cNvSpPr>
            <p:nvPr/>
          </p:nvSpPr>
          <p:spPr bwMode="auto">
            <a:xfrm>
              <a:off x="677" y="1858"/>
              <a:ext cx="29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400"/>
                <a:t>Button.Click += </a:t>
              </a:r>
              <a:r>
                <a:rPr lang="en-US" sz="1400">
                  <a:solidFill>
                    <a:srgbClr val="FF0000"/>
                  </a:solidFill>
                </a:rPr>
                <a:t>delegate</a:t>
              </a:r>
              <a:r>
                <a:rPr lang="en-US" sz="1400"/>
                <a:t> </a:t>
              </a:r>
              <a:r>
                <a:rPr lang="en-US" sz="1400">
                  <a:solidFill>
                    <a:srgbClr val="FF0000"/>
                  </a:solidFill>
                </a:rPr>
                <a:t>{ Console.WriteLine("clicked"); };</a:t>
              </a:r>
            </a:p>
          </p:txBody>
        </p:sp>
        <p:sp>
          <p:nvSpPr>
            <p:cNvPr id="30729" name="Text Box 7"/>
            <p:cNvSpPr txBox="1">
              <a:spLocks noChangeArrowheads="1"/>
            </p:cNvSpPr>
            <p:nvPr/>
          </p:nvSpPr>
          <p:spPr bwMode="auto">
            <a:xfrm>
              <a:off x="629" y="2176"/>
              <a:ext cx="391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Formal parameters can be omitted if they are not used in the method body</a:t>
              </a:r>
            </a:p>
          </p:txBody>
        </p:sp>
      </p:grpSp>
      <p:sp>
        <p:nvSpPr>
          <p:cNvPr id="188424" name="Text Box 8"/>
          <p:cNvSpPr txBox="1">
            <a:spLocks noChangeArrowheads="1"/>
          </p:cNvSpPr>
          <p:nvPr/>
        </p:nvSpPr>
        <p:spPr bwMode="auto">
          <a:xfrm>
            <a:off x="998538" y="4400550"/>
            <a:ext cx="760095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marL="185738" indent="-185738" eaLnBrk="0" hangingPunct="0">
              <a:spcAft>
                <a:spcPct val="30000"/>
              </a:spcAft>
            </a:pPr>
            <a:r>
              <a:rPr lang="en-US" sz="1600" b="1">
                <a:latin typeface="Times New Roman" pitchFamily="18" charset="0"/>
              </a:rPr>
              <a:t>Restriction</a:t>
            </a:r>
          </a:p>
          <a:p>
            <a:pPr marL="185738" indent="-185738" eaLnBrk="0" hangingPunct="0">
              <a:buFontTx/>
              <a:buChar char="•"/>
            </a:pPr>
            <a:r>
              <a:rPr lang="en-US" sz="1600">
                <a:latin typeface="Times New Roman" pitchFamily="18" charset="0"/>
              </a:rPr>
              <a:t>Formal parameters can only be omitted if the delegate type does not have </a:t>
            </a:r>
            <a:r>
              <a:rPr lang="en-US" sz="1600" i="1">
                <a:latin typeface="Times New Roman" pitchFamily="18" charset="0"/>
              </a:rPr>
              <a:t>out</a:t>
            </a:r>
            <a:r>
              <a:rPr lang="en-US" sz="1600">
                <a:latin typeface="Times New Roman" pitchFamily="18" charset="0"/>
              </a:rPr>
              <a:t> parameters</a:t>
            </a:r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1074738" y="1393825"/>
            <a:ext cx="7142162" cy="3048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/>
            <a:r>
              <a:rPr lang="en-US" sz="1400"/>
              <a:t>delegate void </a:t>
            </a:r>
            <a:r>
              <a:rPr lang="en-US" sz="1400" b="1"/>
              <a:t>EventHandler</a:t>
            </a:r>
            <a:r>
              <a:rPr lang="en-US" sz="1400"/>
              <a:t> (object sender, EventArgs arg);</a:t>
            </a:r>
            <a:endParaRPr lang="en-US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846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2133600" cy="457200"/>
          </a:xfrm>
          <a:noFill/>
        </p:spPr>
        <p:txBody>
          <a:bodyPr/>
          <a:lstStyle/>
          <a:p>
            <a:pPr algn="l"/>
            <a:r>
              <a:rPr lang="en-US" smtClean="0"/>
              <a:t>Pavel</a:t>
            </a:r>
            <a:r>
              <a:rPr lang="cs-CZ" smtClean="0"/>
              <a:t> Ježek</a:t>
            </a:r>
            <a:r>
              <a:rPr lang="en-US" smtClean="0"/>
              <a:t/>
            </a:r>
            <a:br>
              <a:rPr lang="en-US" smtClean="0"/>
            </a:br>
            <a:r>
              <a:rPr lang="cs-CZ" smtClean="0"/>
              <a:t>C</a:t>
            </a:r>
            <a:r>
              <a:rPr lang="en-US" smtClean="0"/>
              <a:t># 3.0 and .NET 3.5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Lambda Expressions</a:t>
            </a:r>
            <a:endParaRPr lang="cs-CZ" dirty="0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981075"/>
            <a:ext cx="8077200" cy="568801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Example of C# 2.0 anonymous method: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600" dirty="0" smtClean="0"/>
              <a:t>    </a:t>
            </a:r>
            <a:r>
              <a:rPr lang="en-US" sz="1400" noProof="1" smtClean="0">
                <a:latin typeface="Courier New" pitchFamily="49" charset="0"/>
              </a:rPr>
              <a:t>class Program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noProof="1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delegate T BinaryOp&lt;T&gt;(T x, T y);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noProof="1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static void Method&lt;T&gt;(BinaryOp&lt;T&gt; op, T </a:t>
            </a:r>
            <a:r>
              <a:rPr lang="en-US" sz="1400" dirty="0" smtClean="0">
                <a:latin typeface="Courier New" pitchFamily="49" charset="0"/>
              </a:rPr>
              <a:t>p1</a:t>
            </a:r>
            <a:r>
              <a:rPr lang="en-US" sz="1400" noProof="1" smtClean="0">
                <a:latin typeface="Courier New" pitchFamily="49" charset="0"/>
              </a:rPr>
              <a:t>, T </a:t>
            </a:r>
            <a:r>
              <a:rPr lang="en-US" sz="1400" dirty="0" smtClean="0">
                <a:latin typeface="Courier New" pitchFamily="49" charset="0"/>
              </a:rPr>
              <a:t>p2</a:t>
            </a:r>
            <a:r>
              <a:rPr lang="en-US" sz="1400" noProof="1" smtClean="0">
                <a:latin typeface="Courier New" pitchFamily="49" charset="0"/>
              </a:rPr>
              <a:t>)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    Console.WriteLine(op(</a:t>
            </a:r>
            <a:r>
              <a:rPr lang="en-US" sz="1400" dirty="0" smtClean="0">
                <a:latin typeface="Courier New" pitchFamily="49" charset="0"/>
              </a:rPr>
              <a:t>p1</a:t>
            </a:r>
            <a:r>
              <a:rPr lang="en-US" sz="1400" noProof="1" smtClean="0">
                <a:latin typeface="Courier New" pitchFamily="49" charset="0"/>
              </a:rPr>
              <a:t>, </a:t>
            </a:r>
            <a:r>
              <a:rPr lang="en-US" sz="1400" dirty="0" smtClean="0">
                <a:latin typeface="Courier New" pitchFamily="49" charset="0"/>
              </a:rPr>
              <a:t>p2</a:t>
            </a:r>
            <a:r>
              <a:rPr lang="en-US" sz="1400" noProof="1" smtClean="0">
                <a:latin typeface="Courier New" pitchFamily="49" charset="0"/>
              </a:rPr>
              <a:t>));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noProof="1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static void Main()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noProof="1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    Method(delegate(int a, int b) { return a + b; }, 1, 2);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    </a:t>
            </a:r>
            <a:r>
              <a:rPr lang="en-US" sz="1400" noProof="1" smtClean="0">
                <a:latin typeface="Courier New" pitchFamily="49" charset="0"/>
              </a:rPr>
              <a:t>    }</a:t>
            </a:r>
            <a:r>
              <a:rPr lang="en-US" sz="14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    </a:t>
            </a:r>
            <a:r>
              <a:rPr lang="en-US" sz="1400" noProof="1" smtClean="0">
                <a:latin typeface="Courier New" pitchFamily="49" charset="0"/>
              </a:rPr>
              <a:t>}</a:t>
            </a:r>
            <a:endParaRPr lang="en-US" sz="14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b="1" dirty="0" smtClean="0"/>
              <a:t>C# 3.0 </a:t>
            </a:r>
            <a:r>
              <a:rPr lang="en-US" sz="1600" dirty="0" smtClean="0"/>
              <a:t>lambda expressions provide further simplification: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600" dirty="0" smtClean="0"/>
              <a:t>    </a:t>
            </a:r>
            <a:r>
              <a:rPr lang="en-US" sz="1400" noProof="1" smtClean="0">
                <a:latin typeface="Courier New" pitchFamily="49" charset="0"/>
              </a:rPr>
              <a:t>class Program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noProof="1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delegate T BinaryOp&lt;T&gt;(T x, T y);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noProof="1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static void Method&lt;T&gt;(BinaryOp&lt;T&gt; op, T </a:t>
            </a:r>
            <a:r>
              <a:rPr lang="en-US" sz="1400" dirty="0" smtClean="0">
                <a:latin typeface="Courier New" pitchFamily="49" charset="0"/>
              </a:rPr>
              <a:t>p1</a:t>
            </a:r>
            <a:r>
              <a:rPr lang="en-US" sz="1400" noProof="1" smtClean="0">
                <a:latin typeface="Courier New" pitchFamily="49" charset="0"/>
              </a:rPr>
              <a:t>, T </a:t>
            </a:r>
            <a:r>
              <a:rPr lang="en-US" sz="1400" dirty="0" smtClean="0">
                <a:latin typeface="Courier New" pitchFamily="49" charset="0"/>
              </a:rPr>
              <a:t>p2</a:t>
            </a:r>
            <a:r>
              <a:rPr lang="en-US" sz="1400" noProof="1" smtClean="0">
                <a:latin typeface="Courier New" pitchFamily="49" charset="0"/>
              </a:rPr>
              <a:t>)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    Console.WriteLine(op(</a:t>
            </a:r>
            <a:r>
              <a:rPr lang="en-US" sz="1400" dirty="0" smtClean="0">
                <a:latin typeface="Courier New" pitchFamily="49" charset="0"/>
              </a:rPr>
              <a:t>p1</a:t>
            </a:r>
            <a:r>
              <a:rPr lang="en-US" sz="1400" noProof="1" smtClean="0">
                <a:latin typeface="Courier New" pitchFamily="49" charset="0"/>
              </a:rPr>
              <a:t>, </a:t>
            </a:r>
            <a:r>
              <a:rPr lang="en-US" sz="1400" dirty="0" smtClean="0">
                <a:latin typeface="Courier New" pitchFamily="49" charset="0"/>
              </a:rPr>
              <a:t>p2</a:t>
            </a:r>
            <a:r>
              <a:rPr lang="en-US" sz="1400" noProof="1" smtClean="0">
                <a:latin typeface="Courier New" pitchFamily="49" charset="0"/>
              </a:rPr>
              <a:t>));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noProof="1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static void Main()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noProof="1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>
                <a:latin typeface="Courier New" pitchFamily="49" charset="0"/>
              </a:rPr>
              <a:t>            Method((a, b) =&gt; a + b, 1, 2);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    </a:t>
            </a:r>
            <a:r>
              <a:rPr lang="en-US" sz="1400" noProof="1" smtClean="0">
                <a:latin typeface="Courier New" pitchFamily="49" charset="0"/>
              </a:rPr>
              <a:t>    }</a:t>
            </a:r>
            <a:r>
              <a:rPr lang="en-US" sz="14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dirty="0" smtClean="0">
                <a:latin typeface="Courier New" pitchFamily="49" charset="0"/>
              </a:rPr>
              <a:t>    </a:t>
            </a:r>
            <a:r>
              <a:rPr lang="en-US" sz="1400" noProof="1" smtClean="0">
                <a:latin typeface="Courier New" pitchFamily="49" charset="0"/>
              </a:rPr>
              <a:t>}</a:t>
            </a:r>
            <a:endParaRPr lang="en-US" sz="14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sz="14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95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2133600" cy="457200"/>
          </a:xfrm>
          <a:noFill/>
        </p:spPr>
        <p:txBody>
          <a:bodyPr/>
          <a:lstStyle/>
          <a:p>
            <a:pPr algn="l"/>
            <a:r>
              <a:rPr lang="en-US" smtClean="0"/>
              <a:t>Pavel</a:t>
            </a:r>
            <a:r>
              <a:rPr lang="cs-CZ" smtClean="0"/>
              <a:t> Ježek</a:t>
            </a:r>
            <a:r>
              <a:rPr lang="en-US" smtClean="0"/>
              <a:t/>
            </a:r>
            <a:br>
              <a:rPr lang="en-US" smtClean="0"/>
            </a:br>
            <a:r>
              <a:rPr lang="cs-CZ" smtClean="0"/>
              <a:t>C</a:t>
            </a:r>
            <a:r>
              <a:rPr lang="en-US" smtClean="0"/>
              <a:t># 3.0 and .NET 3.5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Lambda Expressions (2)</a:t>
            </a:r>
            <a:endParaRPr lang="cs-CZ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268760"/>
            <a:ext cx="8229600" cy="441166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Expression or statement body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Implicitly or explicitly typed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Examples: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x =&gt; x + 1</a:t>
            </a:r>
            <a:r>
              <a:rPr lang="cs-CZ" sz="1800" dirty="0" smtClean="0"/>
              <a:t>    </a:t>
            </a:r>
            <a:r>
              <a:rPr lang="en-US" sz="1800" dirty="0" smtClean="0"/>
              <a:t>              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Implicitly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expression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x =&gt; { return x + 1; }</a:t>
            </a:r>
            <a:r>
              <a:rPr lang="en-US" sz="1800" dirty="0" smtClean="0"/>
              <a:t>    </a:t>
            </a:r>
            <a:r>
              <a:rPr lang="cs-CZ" sz="1800" dirty="0" smtClean="0"/>
              <a:t>    // </a:t>
            </a:r>
            <a:r>
              <a:rPr lang="cs-CZ" sz="1800" dirty="0" err="1" smtClean="0"/>
              <a:t>Implicitly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statement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</a:t>
            </a:r>
            <a:r>
              <a:rPr lang="cs-CZ" sz="1400" dirty="0" err="1" smtClean="0">
                <a:latin typeface="Courier New" pitchFamily="49" charset="0"/>
              </a:rPr>
              <a:t>int</a:t>
            </a:r>
            <a:r>
              <a:rPr lang="cs-CZ" sz="1400" dirty="0" smtClean="0">
                <a:latin typeface="Courier New" pitchFamily="49" charset="0"/>
              </a:rPr>
              <a:t> x) =&gt; x + 1</a:t>
            </a:r>
            <a:r>
              <a:rPr lang="cs-CZ" sz="1800" dirty="0" smtClean="0"/>
              <a:t>        </a:t>
            </a:r>
            <a:r>
              <a:rPr lang="en-US" sz="1800" dirty="0" smtClean="0"/>
              <a:t>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Explicitly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expression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</a:t>
            </a:r>
            <a:r>
              <a:rPr lang="cs-CZ" sz="1400" dirty="0" err="1" smtClean="0">
                <a:latin typeface="Courier New" pitchFamily="49" charset="0"/>
              </a:rPr>
              <a:t>int</a:t>
            </a:r>
            <a:r>
              <a:rPr lang="cs-CZ" sz="1400" dirty="0" smtClean="0">
                <a:latin typeface="Courier New" pitchFamily="49" charset="0"/>
              </a:rPr>
              <a:t> x) =&gt; { return x + 1; }</a:t>
            </a:r>
            <a:r>
              <a:rPr lang="cs-CZ" sz="1800" dirty="0" smtClean="0"/>
              <a:t>    // </a:t>
            </a:r>
            <a:r>
              <a:rPr lang="cs-CZ" sz="1800" dirty="0" err="1" smtClean="0"/>
              <a:t>Explicitly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statement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(x, y) =&gt; x * y</a:t>
            </a:r>
            <a:r>
              <a:rPr lang="cs-CZ" sz="1800" dirty="0" smtClean="0"/>
              <a:t>        </a:t>
            </a:r>
            <a:r>
              <a:rPr lang="en-US" sz="1800" dirty="0" smtClean="0"/>
              <a:t>        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Multiple</a:t>
            </a:r>
            <a:r>
              <a:rPr lang="cs-CZ" sz="1800" dirty="0" smtClean="0"/>
              <a:t> </a:t>
            </a:r>
            <a:r>
              <a:rPr lang="cs-CZ" sz="1800" dirty="0" err="1" smtClean="0"/>
              <a:t>parameters</a:t>
            </a:r>
            <a:endParaRPr lang="cs-CZ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() =&gt; </a:t>
            </a:r>
            <a:r>
              <a:rPr lang="cs-CZ" sz="1400" dirty="0" err="1" smtClean="0">
                <a:latin typeface="Courier New" pitchFamily="49" charset="0"/>
              </a:rPr>
              <a:t>Console.WriteLine</a:t>
            </a:r>
            <a:r>
              <a:rPr lang="cs-CZ" sz="1400" dirty="0" smtClean="0">
                <a:latin typeface="Courier New" pitchFamily="49" charset="0"/>
              </a:rPr>
              <a:t>()</a:t>
            </a:r>
            <a:r>
              <a:rPr lang="cs-CZ" sz="1800" dirty="0" smtClean="0"/>
              <a:t>   </a:t>
            </a:r>
            <a:r>
              <a:rPr lang="en-US" sz="1800" dirty="0" smtClean="0"/>
              <a:t>     </a:t>
            </a:r>
            <a:r>
              <a:rPr lang="cs-CZ" sz="1800" dirty="0" smtClean="0"/>
              <a:t> // No </a:t>
            </a:r>
            <a:r>
              <a:rPr lang="cs-CZ" sz="1800" dirty="0" err="1" smtClean="0"/>
              <a:t>parameters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A lambda expression is a value, that does not have a type but can be implicitly converted to a compatible delegate type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smtClean="0">
                <a:latin typeface="Courier New" pitchFamily="49" charset="0"/>
              </a:rPr>
              <a:t>delegate R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&lt;A,R&gt;(A </a:t>
            </a:r>
            <a:r>
              <a:rPr lang="en-US" sz="1400" dirty="0" err="1" smtClean="0">
                <a:latin typeface="Courier New" pitchFamily="49" charset="0"/>
              </a:rPr>
              <a:t>arg</a:t>
            </a:r>
            <a:r>
              <a:rPr lang="en-US" sz="1400" dirty="0" smtClean="0"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int,int</a:t>
            </a:r>
            <a:r>
              <a:rPr lang="en-US" sz="1400" dirty="0" smtClean="0">
                <a:latin typeface="Courier New" pitchFamily="49" charset="0"/>
              </a:rPr>
              <a:t>&gt; f1 = x =&gt; x + 1;</a:t>
            </a:r>
            <a:r>
              <a:rPr lang="en-US" sz="1800" dirty="0" smtClean="0"/>
              <a:t>         // Ok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int,double</a:t>
            </a:r>
            <a:r>
              <a:rPr lang="en-US" sz="1400" dirty="0" smtClean="0">
                <a:latin typeface="Courier New" pitchFamily="49" charset="0"/>
              </a:rPr>
              <a:t>&gt; f2 = x =&gt; x + 1;</a:t>
            </a:r>
            <a:r>
              <a:rPr lang="en-US" sz="1800" dirty="0" smtClean="0"/>
              <a:t>    // Ok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double,int</a:t>
            </a:r>
            <a:r>
              <a:rPr lang="en-US" sz="1400" dirty="0" smtClean="0">
                <a:latin typeface="Courier New" pitchFamily="49" charset="0"/>
              </a:rPr>
              <a:t>&gt; f3 = x =&gt; x + 1;</a:t>
            </a:r>
            <a:r>
              <a:rPr lang="en-US" sz="1800" dirty="0" smtClean="0"/>
              <a:t>    // Error</a:t>
            </a:r>
            <a:r>
              <a:rPr lang="cs-CZ" sz="1800" dirty="0" smtClean="0"/>
              <a:t> </a:t>
            </a:r>
            <a:r>
              <a:rPr lang="en-US" sz="1800" dirty="0" smtClean="0"/>
              <a:t>– double cannot be</a:t>
            </a:r>
            <a:br>
              <a:rPr lang="en-US" sz="1800" dirty="0" smtClean="0"/>
            </a:br>
            <a:r>
              <a:rPr lang="en-US" sz="1800" dirty="0" smtClean="0"/>
              <a:t>                    			      // implicitly converted to </a:t>
            </a:r>
            <a:r>
              <a:rPr lang="en-US" sz="1800" dirty="0" err="1" smtClean="0"/>
              <a:t>int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sz="1800" dirty="0" smtClean="0"/>
          </a:p>
          <a:p>
            <a:pPr eaLnBrk="1" hangingPunct="1">
              <a:lnSpc>
                <a:spcPct val="80000"/>
              </a:lnSpc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343555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2133600" cy="457200"/>
          </a:xfrm>
          <a:noFill/>
        </p:spPr>
        <p:txBody>
          <a:bodyPr/>
          <a:lstStyle/>
          <a:p>
            <a:pPr algn="l"/>
            <a:r>
              <a:rPr lang="en-US" smtClean="0"/>
              <a:t>Pavel</a:t>
            </a:r>
            <a:r>
              <a:rPr lang="cs-CZ" smtClean="0"/>
              <a:t> Ježek</a:t>
            </a:r>
            <a:r>
              <a:rPr lang="en-US" smtClean="0"/>
              <a:t/>
            </a:r>
            <a:br>
              <a:rPr lang="en-US" smtClean="0"/>
            </a:br>
            <a:r>
              <a:rPr lang="cs-CZ" smtClean="0"/>
              <a:t>C</a:t>
            </a:r>
            <a:r>
              <a:rPr lang="en-US" smtClean="0"/>
              <a:t># 3.0 and .NET 3.5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Lambda Expressions (3)</a:t>
            </a:r>
            <a:endParaRPr lang="cs-CZ" dirty="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sz="2000" smtClean="0"/>
              <a:t>Lambda expressions participate in inference process of type arguments of generic methods</a:t>
            </a:r>
          </a:p>
          <a:p>
            <a:pPr eaLnBrk="1" hangingPunct="1"/>
            <a:r>
              <a:rPr lang="en-US" sz="2000" smtClean="0"/>
              <a:t>In initial phase, nothing is inferred from arguments that are lambda expressions</a:t>
            </a:r>
          </a:p>
          <a:p>
            <a:pPr eaLnBrk="1" hangingPunct="1"/>
            <a:r>
              <a:rPr lang="en-US" sz="2000" smtClean="0"/>
              <a:t>Following the initial phase, additional inferences are made from lambda expressions using an iterative process</a:t>
            </a:r>
            <a:endParaRPr lang="cs-CZ" sz="2000" smtClean="0"/>
          </a:p>
        </p:txBody>
      </p:sp>
    </p:spTree>
    <p:extLst>
      <p:ext uri="{BB962C8B-B14F-4D97-AF65-F5344CB8AC3E}">
        <p14:creationId xmlns:p14="http://schemas.microsoft.com/office/powerpoint/2010/main" val="122220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2133600" cy="457200"/>
          </a:xfrm>
          <a:noFill/>
        </p:spPr>
        <p:txBody>
          <a:bodyPr/>
          <a:lstStyle/>
          <a:p>
            <a:pPr algn="l"/>
            <a:r>
              <a:rPr lang="en-US" smtClean="0"/>
              <a:t>Pavel</a:t>
            </a:r>
            <a:r>
              <a:rPr lang="cs-CZ" smtClean="0"/>
              <a:t> Ježek</a:t>
            </a:r>
            <a:r>
              <a:rPr lang="en-US" smtClean="0"/>
              <a:t/>
            </a:r>
            <a:br>
              <a:rPr lang="en-US" smtClean="0"/>
            </a:br>
            <a:r>
              <a:rPr lang="cs-CZ" smtClean="0"/>
              <a:t>C</a:t>
            </a:r>
            <a:r>
              <a:rPr lang="en-US" smtClean="0"/>
              <a:t># 3.0 and .NET 3.5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Lambda Expressions (4)</a:t>
            </a:r>
            <a:endParaRPr lang="cs-CZ" dirty="0" smtClean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219200"/>
            <a:ext cx="8569325" cy="5105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400" smtClean="0"/>
              <a:t>Generic extension method example: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/>
              <a:t>    </a:t>
            </a:r>
            <a:r>
              <a:rPr lang="en-US" sz="1400" smtClean="0">
                <a:latin typeface="Courier New" pitchFamily="49" charset="0"/>
              </a:rPr>
              <a:t>public class List&lt;T&gt; : IEnumerable&lt;T&gt;, … { … 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public static class Sequence 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    public static IEnumerable&lt;S&gt; Select&lt;T,S&gt;(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        this IEnumerable&lt;T&gt; source,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        Func&lt;T, S&gt; selector)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    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        foreach (T element in source) yield return selector(element);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    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90000"/>
              </a:lnSpc>
            </a:pPr>
            <a:r>
              <a:rPr lang="en-US" sz="1400" smtClean="0"/>
              <a:t>Calling extension method with lambda expression: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/>
              <a:t>         </a:t>
            </a:r>
            <a:r>
              <a:rPr lang="en-US" sz="1400" smtClean="0">
                <a:latin typeface="Courier New" pitchFamily="49" charset="0"/>
              </a:rPr>
              <a:t>List&lt;Customer&gt; customers = GetCustomerList();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>
                <a:latin typeface="Courier New" pitchFamily="49" charset="0"/>
              </a:rPr>
              <a:t>    IEnumerable&lt;string&gt; names = customers.Select(c =&gt; c.Name);</a:t>
            </a:r>
          </a:p>
          <a:p>
            <a:pPr eaLnBrk="1" hangingPunct="1">
              <a:lnSpc>
                <a:spcPct val="90000"/>
              </a:lnSpc>
            </a:pPr>
            <a:r>
              <a:rPr lang="en-US" sz="1400" smtClean="0"/>
              <a:t>Rewriting extension method call: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/>
              <a:t>         </a:t>
            </a:r>
            <a:r>
              <a:rPr lang="en-US" sz="1400" smtClean="0">
                <a:latin typeface="Courier New" pitchFamily="49" charset="0"/>
              </a:rPr>
              <a:t>IEnumerable&lt;string&gt; names = Sequence.Select&lt;T, S&gt;(customers, c =&gt; c.Name);</a:t>
            </a:r>
          </a:p>
          <a:p>
            <a:pPr eaLnBrk="1" hangingPunct="1">
              <a:lnSpc>
                <a:spcPct val="90000"/>
              </a:lnSpc>
            </a:pPr>
            <a:r>
              <a:rPr lang="en-US" sz="1400" smtClean="0">
                <a:latin typeface="Courier New" pitchFamily="49" charset="0"/>
              </a:rPr>
              <a:t>T</a:t>
            </a:r>
            <a:r>
              <a:rPr lang="en-US" sz="1400" smtClean="0"/>
              <a:t> type argument is inferred to </a:t>
            </a:r>
            <a:r>
              <a:rPr lang="en-US" sz="1400" smtClean="0">
                <a:latin typeface="Courier New" pitchFamily="49" charset="0"/>
              </a:rPr>
              <a:t>Customer</a:t>
            </a:r>
            <a:r>
              <a:rPr lang="en-US" sz="1400" smtClean="0"/>
              <a:t> based on source argument type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/>
              <a:t>         </a:t>
            </a:r>
            <a:r>
              <a:rPr lang="en-US" sz="1400" smtClean="0">
                <a:latin typeface="Courier New" pitchFamily="49" charset="0"/>
              </a:rPr>
              <a:t>Sequence.Select&lt;Customer, S&gt;(customers, c =&gt; c.Name)</a:t>
            </a:r>
          </a:p>
          <a:p>
            <a:pPr eaLnBrk="1" hangingPunct="1">
              <a:lnSpc>
                <a:spcPct val="90000"/>
              </a:lnSpc>
            </a:pPr>
            <a:r>
              <a:rPr lang="en-US" sz="1400" smtClean="0">
                <a:latin typeface="Courier New" pitchFamily="49" charset="0"/>
              </a:rPr>
              <a:t>c</a:t>
            </a:r>
            <a:r>
              <a:rPr lang="en-US" sz="1400" smtClean="0"/>
              <a:t> lambda expression argument type is infered to </a:t>
            </a:r>
            <a:r>
              <a:rPr lang="en-US" sz="1400" smtClean="0">
                <a:latin typeface="Courier New" pitchFamily="49" charset="0"/>
              </a:rPr>
              <a:t>Customer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/>
              <a:t>         </a:t>
            </a:r>
            <a:r>
              <a:rPr lang="en-US" sz="1400" smtClean="0">
                <a:latin typeface="Courier New" pitchFamily="49" charset="0"/>
              </a:rPr>
              <a:t>Sequence.Select&lt;Customer, S&gt;(customers, (Customer c) =&gt; c.Name)</a:t>
            </a:r>
          </a:p>
          <a:p>
            <a:pPr eaLnBrk="1" hangingPunct="1">
              <a:lnSpc>
                <a:spcPct val="90000"/>
              </a:lnSpc>
            </a:pPr>
            <a:r>
              <a:rPr lang="en-US" sz="1400" smtClean="0">
                <a:latin typeface="Courier New" pitchFamily="49" charset="0"/>
              </a:rPr>
              <a:t>S</a:t>
            </a:r>
            <a:r>
              <a:rPr lang="en-US" sz="1400" smtClean="0"/>
              <a:t> type argument is inferred to </a:t>
            </a:r>
            <a:r>
              <a:rPr lang="en-US" sz="1400" smtClean="0">
                <a:latin typeface="Courier New" pitchFamily="49" charset="0"/>
              </a:rPr>
              <a:t>string</a:t>
            </a:r>
            <a:r>
              <a:rPr lang="en-US" sz="1400" smtClean="0"/>
              <a:t> based on return value type of the lambda expression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smtClean="0"/>
              <a:t>         </a:t>
            </a:r>
            <a:r>
              <a:rPr lang="en-US" sz="1400" smtClean="0">
                <a:latin typeface="Courier New" pitchFamily="49" charset="0"/>
              </a:rPr>
              <a:t>Sequence.Select&lt;Customer, string&gt;(customers, (Customer c) =&gt; c.Name)</a:t>
            </a:r>
          </a:p>
          <a:p>
            <a:pPr eaLnBrk="1" hangingPunct="1">
              <a:lnSpc>
                <a:spcPct val="90000"/>
              </a:lnSpc>
            </a:pPr>
            <a:endParaRPr lang="cs-CZ" sz="1400" smtClean="0"/>
          </a:p>
        </p:txBody>
      </p:sp>
    </p:spTree>
    <p:extLst>
      <p:ext uri="{BB962C8B-B14F-4D97-AF65-F5344CB8AC3E}">
        <p14:creationId xmlns:p14="http://schemas.microsoft.com/office/powerpoint/2010/main" val="348813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28537</TotalTime>
  <Words>960</Words>
  <Application>Microsoft Office PowerPoint</Application>
  <PresentationFormat>Předvádění na obrazovce (4:3)</PresentationFormat>
  <Paragraphs>205</Paragraphs>
  <Slides>14</Slides>
  <Notes>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D3S template</vt:lpstr>
      <vt:lpstr>Advanced .NET Programming I 4th Lecture</vt:lpstr>
      <vt:lpstr>Multicast Delegates</vt:lpstr>
      <vt:lpstr>Delegates Are Immutable</vt:lpstr>
      <vt:lpstr>Delegate Variance</vt:lpstr>
      <vt:lpstr>Generic Delegates</vt:lpstr>
      <vt:lpstr>Delegate Variance</vt:lpstr>
      <vt:lpstr>Standard Delegates</vt:lpstr>
      <vt:lpstr>Ordinary Delegates</vt:lpstr>
      <vt:lpstr>Anonymous Methods</vt:lpstr>
      <vt:lpstr>Further Simplification</vt:lpstr>
      <vt:lpstr>Lambda Expressions</vt:lpstr>
      <vt:lpstr>Lambda Expressions (2)</vt:lpstr>
      <vt:lpstr>Lambda Expressions (3)</vt:lpstr>
      <vt:lpstr>Lambda Expressions (4)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199</cp:revision>
  <dcterms:created xsi:type="dcterms:W3CDTF">2006-10-10T18:27:24Z</dcterms:created>
  <dcterms:modified xsi:type="dcterms:W3CDTF">2018-03-21T14:45:16Z</dcterms:modified>
</cp:coreProperties>
</file>